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75" r:id="rId6"/>
    <p:sldId id="260" r:id="rId7"/>
    <p:sldId id="265" r:id="rId8"/>
    <p:sldId id="266" r:id="rId9"/>
    <p:sldId id="262" r:id="rId10"/>
    <p:sldId id="274" r:id="rId11"/>
    <p:sldId id="267" r:id="rId12"/>
    <p:sldId id="268" r:id="rId13"/>
    <p:sldId id="263" r:id="rId14"/>
    <p:sldId id="273" r:id="rId15"/>
    <p:sldId id="269" r:id="rId16"/>
    <p:sldId id="272" r:id="rId17"/>
    <p:sldId id="264" r:id="rId18"/>
    <p:sldId id="270" r:id="rId19"/>
    <p:sldId id="271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pPr/>
              <a:t>29.5.2018.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Latinska paleografija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rad na rukopisu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2898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/>
          <a:lstStyle/>
          <a:p>
            <a:r>
              <a:rPr lang="hr-HR" i="1" dirty="0" err="1" smtClean="0"/>
              <a:t>Evangelijar</a:t>
            </a:r>
            <a:r>
              <a:rPr lang="hr-HR" i="1" dirty="0" smtClean="0"/>
              <a:t> opatice</a:t>
            </a:r>
            <a:r>
              <a:rPr lang="hr-HR" dirty="0" smtClean="0"/>
              <a:t> </a:t>
            </a:r>
            <a:r>
              <a:rPr lang="hr-HR" i="1" dirty="0" err="1" smtClean="0"/>
              <a:t>Vekenege</a:t>
            </a:r>
            <a:r>
              <a:rPr lang="hr-HR" dirty="0" smtClean="0"/>
              <a:t>,11. st.</a:t>
            </a:r>
          </a:p>
          <a:p>
            <a:r>
              <a:rPr lang="hr-HR" i="1" dirty="0" err="1" smtClean="0"/>
              <a:t>Horae</a:t>
            </a:r>
            <a:r>
              <a:rPr lang="hr-HR" i="1" dirty="0" smtClean="0"/>
              <a:t> </a:t>
            </a:r>
            <a:r>
              <a:rPr lang="hr-HR" i="1" dirty="0" err="1" smtClean="0"/>
              <a:t>monasticae</a:t>
            </a:r>
            <a:r>
              <a:rPr lang="hr-HR" i="1" dirty="0" smtClean="0"/>
              <a:t> opatice </a:t>
            </a:r>
            <a:r>
              <a:rPr lang="hr-HR" i="1" dirty="0" err="1" smtClean="0"/>
              <a:t>Čike</a:t>
            </a:r>
            <a:r>
              <a:rPr lang="hr-HR" dirty="0" smtClean="0"/>
              <a:t>, 11. st.</a:t>
            </a:r>
          </a:p>
          <a:p>
            <a:pPr lvl="1"/>
            <a:r>
              <a:rPr lang="hr-HR" dirty="0" smtClean="0"/>
              <a:t>samostan sv. Marije u Zadru – </a:t>
            </a:r>
            <a:r>
              <a:rPr lang="hr-HR" dirty="0" err="1" smtClean="0"/>
              <a:t>oxfordska</a:t>
            </a:r>
            <a:r>
              <a:rPr lang="hr-HR" dirty="0" smtClean="0"/>
              <a:t> biblioteka </a:t>
            </a:r>
            <a:r>
              <a:rPr lang="hr-HR" dirty="0" err="1" smtClean="0"/>
              <a:t>Bodleiana</a:t>
            </a:r>
            <a:endParaRPr lang="hr-HR" dirty="0" smtClean="0"/>
          </a:p>
          <a:p>
            <a:r>
              <a:rPr lang="hr-HR" i="1" dirty="0" err="1" smtClean="0"/>
              <a:t>Historia</a:t>
            </a:r>
            <a:r>
              <a:rPr lang="hr-HR" i="1" dirty="0" smtClean="0"/>
              <a:t> </a:t>
            </a:r>
            <a:r>
              <a:rPr lang="hr-HR" i="1" dirty="0" err="1" smtClean="0"/>
              <a:t>Salonitana</a:t>
            </a:r>
            <a:r>
              <a:rPr lang="hr-HR" i="1" dirty="0" smtClean="0"/>
              <a:t> </a:t>
            </a:r>
            <a:r>
              <a:rPr lang="hr-HR" dirty="0" smtClean="0"/>
              <a:t>Tome Arhiđakona, 13. st.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1" y="2492896"/>
            <a:ext cx="8906253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9352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5" y="-1991"/>
            <a:ext cx="9192005" cy="6894004"/>
          </a:xfrm>
        </p:spPr>
      </p:pic>
    </p:spTree>
    <p:extLst>
      <p:ext uri="{BB962C8B-B14F-4D97-AF65-F5344CB8AC3E}">
        <p14:creationId xmlns="" xmlns:p14="http://schemas.microsoft.com/office/powerpoint/2010/main" val="40142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karolina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147248" cy="4572000"/>
          </a:xfrm>
        </p:spPr>
        <p:txBody>
          <a:bodyPr/>
          <a:lstStyle/>
          <a:p>
            <a:r>
              <a:rPr lang="hr-HR" dirty="0" smtClean="0"/>
              <a:t>od Karla </a:t>
            </a:r>
            <a:r>
              <a:rPr lang="hr-HR" dirty="0"/>
              <a:t>Velikog do kraja 12.st. </a:t>
            </a:r>
            <a:r>
              <a:rPr lang="hr-HR" dirty="0" smtClean="0"/>
              <a:t>, zapadna Europa</a:t>
            </a:r>
            <a:endParaRPr lang="hr-HR" dirty="0"/>
          </a:p>
          <a:p>
            <a:r>
              <a:rPr lang="hr-HR" dirty="0" smtClean="0"/>
              <a:t>minuskula</a:t>
            </a:r>
          </a:p>
          <a:p>
            <a:pPr lvl="1"/>
            <a:r>
              <a:rPr lang="hr-HR" dirty="0" smtClean="0"/>
              <a:t>pravilno</a:t>
            </a:r>
            <a:r>
              <a:rPr lang="hr-HR" dirty="0"/>
              <a:t>, jasno i čitljivo oblikovanje slova (svako za </a:t>
            </a:r>
            <a:r>
              <a:rPr lang="hr-HR" dirty="0" smtClean="0"/>
              <a:t>sebe)</a:t>
            </a:r>
          </a:p>
          <a:p>
            <a:pPr lvl="1"/>
            <a:r>
              <a:rPr lang="hr-HR" dirty="0" smtClean="0"/>
              <a:t>izbjegavanje </a:t>
            </a:r>
            <a:r>
              <a:rPr lang="hr-HR" dirty="0"/>
              <a:t>suvišnih ukrasa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ratice </a:t>
            </a:r>
            <a:r>
              <a:rPr lang="hr-HR" dirty="0"/>
              <a:t>su rijetke, a riječi </a:t>
            </a:r>
            <a:r>
              <a:rPr lang="hr-HR" dirty="0" smtClean="0"/>
              <a:t>su rastavljene</a:t>
            </a:r>
          </a:p>
        </p:txBody>
      </p:sp>
    </p:spTree>
    <p:extLst>
      <p:ext uri="{BB962C8B-B14F-4D97-AF65-F5344CB8AC3E}">
        <p14:creationId xmlns="" xmlns:p14="http://schemas.microsoft.com/office/powerpoint/2010/main" val="5400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Splitski </a:t>
            </a:r>
            <a:r>
              <a:rPr lang="hr-HR" i="1" dirty="0" err="1" smtClean="0"/>
              <a:t>evangelijar</a:t>
            </a:r>
            <a:r>
              <a:rPr lang="hr-HR" i="1" dirty="0" smtClean="0"/>
              <a:t> </a:t>
            </a:r>
            <a:r>
              <a:rPr lang="hr-HR" dirty="0" smtClean="0"/>
              <a:t>(naknadni dodatci)</a:t>
            </a:r>
          </a:p>
          <a:p>
            <a:r>
              <a:rPr lang="hr-HR" i="1" dirty="0" err="1" smtClean="0"/>
              <a:t>Kartular</a:t>
            </a:r>
            <a:r>
              <a:rPr lang="hr-HR" i="1" dirty="0" smtClean="0"/>
              <a:t> sv. Petra u Selu, </a:t>
            </a:r>
            <a:r>
              <a:rPr lang="hr-HR" dirty="0" smtClean="0"/>
              <a:t>12. st.</a:t>
            </a:r>
          </a:p>
          <a:p>
            <a:r>
              <a:rPr lang="hr-HR" dirty="0" smtClean="0"/>
              <a:t>velika zbirka kodeksa iz </a:t>
            </a:r>
            <a:r>
              <a:rPr lang="hr-HR" dirty="0" err="1" smtClean="0"/>
              <a:t>Metropolitane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56984" cy="6348477"/>
          </a:xfrm>
        </p:spPr>
      </p:pic>
    </p:spTree>
    <p:extLst>
      <p:ext uri="{BB962C8B-B14F-4D97-AF65-F5344CB8AC3E}">
        <p14:creationId xmlns="" xmlns:p14="http://schemas.microsoft.com/office/powerpoint/2010/main" val="37389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948" y="-243408"/>
            <a:ext cx="5631332" cy="7101408"/>
          </a:xfrm>
        </p:spPr>
      </p:pic>
    </p:spTree>
    <p:extLst>
      <p:ext uri="{BB962C8B-B14F-4D97-AF65-F5344CB8AC3E}">
        <p14:creationId xmlns="" xmlns:p14="http://schemas.microsoft.com/office/powerpoint/2010/main" val="1170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gotica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12</a:t>
            </a:r>
            <a:r>
              <a:rPr lang="hr-HR" dirty="0"/>
              <a:t>. do </a:t>
            </a:r>
            <a:r>
              <a:rPr lang="hr-HR" dirty="0" smtClean="0"/>
              <a:t>15</a:t>
            </a:r>
            <a:r>
              <a:rPr lang="hr-HR" dirty="0"/>
              <a:t>. st</a:t>
            </a:r>
            <a:r>
              <a:rPr lang="hr-HR" dirty="0" smtClean="0"/>
              <a:t>. zapadna Europa</a:t>
            </a:r>
          </a:p>
          <a:p>
            <a:pPr lvl="1"/>
            <a:r>
              <a:rPr lang="hr-HR" dirty="0" smtClean="0"/>
              <a:t>slova postaju </a:t>
            </a:r>
            <a:r>
              <a:rPr lang="hr-HR" dirty="0"/>
              <a:t>viša nego šira </a:t>
            </a:r>
            <a:endParaRPr lang="hr-HR" dirty="0" smtClean="0"/>
          </a:p>
          <a:p>
            <a:pPr lvl="1"/>
            <a:r>
              <a:rPr lang="hr-HR" dirty="0" smtClean="0"/>
              <a:t>pri </a:t>
            </a:r>
            <a:r>
              <a:rPr lang="hr-HR" dirty="0"/>
              <a:t>vrhu se </a:t>
            </a:r>
            <a:r>
              <a:rPr lang="hr-HR" dirty="0" err="1" smtClean="0"/>
              <a:t>zašiljuju</a:t>
            </a:r>
            <a:endParaRPr lang="hr-HR" dirty="0" smtClean="0"/>
          </a:p>
          <a:p>
            <a:pPr lvl="1"/>
            <a:r>
              <a:rPr lang="hr-HR" dirty="0" smtClean="0"/>
              <a:t>spajaju se tankim crtama</a:t>
            </a:r>
          </a:p>
          <a:p>
            <a:pPr lvl="1"/>
            <a:r>
              <a:rPr lang="hr-HR" dirty="0" smtClean="0"/>
              <a:t>tijesno se </a:t>
            </a:r>
            <a:r>
              <a:rPr lang="hr-HR" dirty="0"/>
              <a:t>zbijaju jedno uz drugo</a:t>
            </a:r>
          </a:p>
          <a:p>
            <a:r>
              <a:rPr lang="hr-HR" dirty="0" smtClean="0"/>
              <a:t>mnogo varijanata</a:t>
            </a:r>
          </a:p>
          <a:p>
            <a:r>
              <a:rPr lang="hr-HR" i="1" dirty="0" err="1" smtClean="0"/>
              <a:t>Historia</a:t>
            </a:r>
            <a:r>
              <a:rPr lang="hr-HR" dirty="0" smtClean="0"/>
              <a:t> </a:t>
            </a:r>
            <a:r>
              <a:rPr lang="hr-HR" i="1" dirty="0" err="1" smtClean="0"/>
              <a:t>Salonitana</a:t>
            </a:r>
            <a:r>
              <a:rPr lang="hr-HR" dirty="0" smtClean="0"/>
              <a:t> Tome Arhiđakona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692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778117" cy="6120680"/>
          </a:xfrm>
        </p:spPr>
      </p:pic>
    </p:spTree>
    <p:extLst>
      <p:ext uri="{BB962C8B-B14F-4D97-AF65-F5344CB8AC3E}">
        <p14:creationId xmlns="" xmlns:p14="http://schemas.microsoft.com/office/powerpoint/2010/main" val="28798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-24764"/>
            <a:ext cx="4608512" cy="6897093"/>
          </a:xfrm>
        </p:spPr>
      </p:pic>
    </p:spTree>
    <p:extLst>
      <p:ext uri="{BB962C8B-B14F-4D97-AF65-F5344CB8AC3E}">
        <p14:creationId xmlns="" xmlns:p14="http://schemas.microsoft.com/office/powerpoint/2010/main" val="4058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Pomoćne povijesne znanosti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diplomatika</a:t>
            </a:r>
          </a:p>
          <a:p>
            <a:r>
              <a:rPr lang="hr-HR" dirty="0" smtClean="0"/>
              <a:t>epigrafija</a:t>
            </a:r>
          </a:p>
          <a:p>
            <a:r>
              <a:rPr lang="hr-HR" dirty="0" smtClean="0"/>
              <a:t>paleografija</a:t>
            </a:r>
          </a:p>
          <a:p>
            <a:r>
              <a:rPr lang="hr-HR" dirty="0" smtClean="0"/>
              <a:t>kronologija</a:t>
            </a:r>
          </a:p>
          <a:p>
            <a:r>
              <a:rPr lang="hr-HR" dirty="0" smtClean="0"/>
              <a:t>heraldika</a:t>
            </a:r>
          </a:p>
          <a:p>
            <a:r>
              <a:rPr lang="hr-HR" dirty="0" smtClean="0"/>
              <a:t>genealogija</a:t>
            </a:r>
          </a:p>
          <a:p>
            <a:r>
              <a:rPr lang="hr-HR" dirty="0" smtClean="0"/>
              <a:t>numizmatika</a:t>
            </a:r>
          </a:p>
          <a:p>
            <a:r>
              <a:rPr lang="hr-HR" dirty="0" err="1" smtClean="0"/>
              <a:t>sfragistika</a:t>
            </a:r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990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Epigrafija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42536"/>
          </a:xfrm>
        </p:spPr>
        <p:txBody>
          <a:bodyPr>
            <a:normAutofit/>
          </a:bodyPr>
          <a:lstStyle/>
          <a:p>
            <a:r>
              <a:rPr lang="el-GR" dirty="0" smtClean="0"/>
              <a:t>ἐπί+ γράφω</a:t>
            </a:r>
            <a:endParaRPr lang="hr-HR" dirty="0" smtClean="0"/>
          </a:p>
          <a:p>
            <a:r>
              <a:rPr lang="hr-HR" dirty="0" smtClean="0"/>
              <a:t>proučava povijesne </a:t>
            </a:r>
            <a:r>
              <a:rPr lang="hr-HR" dirty="0"/>
              <a:t>natpise urezane ili uklesane u </a:t>
            </a:r>
            <a:r>
              <a:rPr lang="hr-HR" dirty="0" smtClean="0"/>
              <a:t>čvrste materijale</a:t>
            </a:r>
          </a:p>
          <a:p>
            <a:r>
              <a:rPr lang="hr-HR" dirty="0" smtClean="0"/>
              <a:t>podjela prema pismu</a:t>
            </a:r>
          </a:p>
          <a:p>
            <a:pPr lvl="1"/>
            <a:r>
              <a:rPr lang="hr-HR" dirty="0" smtClean="0"/>
              <a:t>grčka, latinska, ćirilična, glagoljska, hebrejska…</a:t>
            </a:r>
          </a:p>
          <a:p>
            <a:r>
              <a:rPr lang="hr-HR" dirty="0" smtClean="0"/>
              <a:t>podjela </a:t>
            </a:r>
            <a:r>
              <a:rPr lang="hr-HR" dirty="0"/>
              <a:t>prema </a:t>
            </a:r>
            <a:r>
              <a:rPr lang="hr-HR" dirty="0" smtClean="0"/>
              <a:t>kronologiji</a:t>
            </a:r>
          </a:p>
          <a:p>
            <a:pPr lvl="1"/>
            <a:r>
              <a:rPr lang="hr-HR" dirty="0" smtClean="0"/>
              <a:t>antička, ranokršćanska, </a:t>
            </a:r>
            <a:r>
              <a:rPr lang="hr-HR" dirty="0" err="1" smtClean="0"/>
              <a:t>srednjovjekovna..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6075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Paleografija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παλαιός</a:t>
            </a:r>
            <a:r>
              <a:rPr lang="hr-HR" dirty="0" smtClean="0"/>
              <a:t> </a:t>
            </a:r>
            <a:r>
              <a:rPr lang="el-GR" dirty="0" smtClean="0"/>
              <a:t>+ γράφω</a:t>
            </a:r>
            <a:endParaRPr lang="hr-HR" dirty="0" smtClean="0"/>
          </a:p>
          <a:p>
            <a:r>
              <a:rPr lang="hr-HR" dirty="0" smtClean="0"/>
              <a:t>proučava razvoj pisma</a:t>
            </a:r>
            <a:endParaRPr lang="hr-HR" dirty="0"/>
          </a:p>
          <a:p>
            <a:pPr lvl="1"/>
            <a:r>
              <a:rPr lang="hr-HR" b="1" dirty="0" smtClean="0"/>
              <a:t>ciljevi</a:t>
            </a:r>
            <a:r>
              <a:rPr lang="hr-HR" dirty="0" smtClean="0"/>
              <a:t>: ispravno čitanje rukopisa</a:t>
            </a:r>
          </a:p>
          <a:p>
            <a:pPr lvl="1"/>
            <a:r>
              <a:rPr lang="hr-HR" dirty="0" err="1" smtClean="0"/>
              <a:t>datacija</a:t>
            </a:r>
            <a:endParaRPr lang="hr-HR" dirty="0" smtClean="0"/>
          </a:p>
          <a:p>
            <a:pPr lvl="1"/>
            <a:r>
              <a:rPr lang="hr-HR" dirty="0" smtClean="0"/>
              <a:t>određivanje autorstva</a:t>
            </a:r>
          </a:p>
          <a:p>
            <a:pPr lvl="1"/>
            <a:r>
              <a:rPr lang="hr-HR" dirty="0" smtClean="0"/>
              <a:t>određivanje mjesta nastanka</a:t>
            </a:r>
          </a:p>
          <a:p>
            <a:pPr lvl="1"/>
            <a:r>
              <a:rPr lang="hr-HR" dirty="0" smtClean="0"/>
              <a:t>određivanje </a:t>
            </a:r>
            <a:r>
              <a:rPr lang="hr-HR" b="1" dirty="0" smtClean="0"/>
              <a:t>ruke</a:t>
            </a:r>
            <a:r>
              <a:rPr lang="hr-HR" dirty="0" smtClean="0"/>
              <a:t> koja je pisala rukopis</a:t>
            </a:r>
          </a:p>
          <a:p>
            <a:r>
              <a:rPr lang="hr-HR" dirty="0" smtClean="0"/>
              <a:t>autor </a:t>
            </a:r>
            <a:r>
              <a:rPr lang="hr-HR" dirty="0" err="1" smtClean="0"/>
              <a:t>vs</a:t>
            </a:r>
            <a:r>
              <a:rPr lang="hr-HR" dirty="0" smtClean="0"/>
              <a:t>. prepisivač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2030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9"/>
          <a:ext cx="9144000" cy="693824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76946">
                <a:tc rowSpan="8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ANTIKA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kvadratna kapitala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latin typeface="Calibri"/>
                          <a:ea typeface="Calibri"/>
                          <a:cs typeface="Times New Roman"/>
                        </a:rPr>
                        <a:t>epigrafska </a:t>
                      </a:r>
                      <a:r>
                        <a:rPr lang="hr-HR" sz="2400" dirty="0">
                          <a:latin typeface="Calibri"/>
                          <a:ea typeface="Calibri"/>
                          <a:cs typeface="Times New Roman"/>
                        </a:rPr>
                        <a:t>pisma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rustična kapitala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kurzivna kapitala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4991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kurzivna majuskula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knjižna kapitala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latin typeface="Calibri"/>
                          <a:ea typeface="Calibri"/>
                          <a:cs typeface="Times New Roman"/>
                        </a:rPr>
                        <a:t>paleografska pisma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uncijala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poluuncijala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kurzivna minuskula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rowSpan="9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SREDNJI VIJEK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prekarolinška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 minuskula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kurijala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>
                          <a:latin typeface="Calibri"/>
                          <a:ea typeface="Calibri"/>
                          <a:cs typeface="Times New Roman"/>
                        </a:rPr>
                        <a:t>beneventana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merovingika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vizigotika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insularna</a:t>
                      </a:r>
                      <a:r>
                        <a:rPr lang="hr-HR" sz="1800" dirty="0">
                          <a:latin typeface="Calibri"/>
                          <a:ea typeface="Calibri"/>
                          <a:cs typeface="Times New Roman"/>
                        </a:rPr>
                        <a:t> pisma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karolina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gotica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humanistika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6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r-HR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NOVI VIJEK</a:t>
                      </a:r>
                      <a:endParaRPr lang="hr-HR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latin typeface="Calibri"/>
                          <a:ea typeface="Calibri"/>
                          <a:cs typeface="Times New Roman"/>
                        </a:rPr>
                        <a:t>bulatika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uncijala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rimska epoha, doba carstva, 4.-9. st.</a:t>
            </a:r>
          </a:p>
          <a:p>
            <a:r>
              <a:rPr lang="hr-HR" dirty="0" smtClean="0"/>
              <a:t>majuskula </a:t>
            </a:r>
          </a:p>
          <a:p>
            <a:pPr lvl="1"/>
            <a:r>
              <a:rPr lang="hr-HR" dirty="0" smtClean="0"/>
              <a:t>slova </a:t>
            </a:r>
            <a:r>
              <a:rPr lang="hr-HR" dirty="0"/>
              <a:t>su </a:t>
            </a:r>
            <a:r>
              <a:rPr lang="hr-HR" dirty="0" smtClean="0"/>
              <a:t>ovalno stilizirana (svečana, čitka, lijepa – pismo Biblije)</a:t>
            </a:r>
          </a:p>
          <a:p>
            <a:pPr lvl="1"/>
            <a:r>
              <a:rPr lang="hr-HR" dirty="0" smtClean="0"/>
              <a:t>ne rastavljaju se riječi ni rečenice</a:t>
            </a:r>
          </a:p>
          <a:p>
            <a:r>
              <a:rPr lang="hr-HR" i="1" dirty="0" smtClean="0"/>
              <a:t>Splitski </a:t>
            </a:r>
            <a:r>
              <a:rPr lang="hr-HR" i="1" dirty="0" err="1" smtClean="0"/>
              <a:t>evangelijar</a:t>
            </a:r>
            <a:r>
              <a:rPr lang="hr-HR" i="1" dirty="0" smtClean="0"/>
              <a:t>, </a:t>
            </a:r>
            <a:r>
              <a:rPr lang="hr-HR" dirty="0" smtClean="0"/>
              <a:t>6./7. st.</a:t>
            </a:r>
          </a:p>
        </p:txBody>
      </p:sp>
    </p:spTree>
    <p:extLst>
      <p:ext uri="{BB962C8B-B14F-4D97-AF65-F5344CB8AC3E}">
        <p14:creationId xmlns="" xmlns:p14="http://schemas.microsoft.com/office/powerpoint/2010/main" val="32499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" y="269808"/>
            <a:ext cx="9144000" cy="6552843"/>
          </a:xfrm>
        </p:spPr>
      </p:pic>
    </p:spTree>
    <p:extLst>
      <p:ext uri="{BB962C8B-B14F-4D97-AF65-F5344CB8AC3E}">
        <p14:creationId xmlns="" xmlns:p14="http://schemas.microsoft.com/office/powerpoint/2010/main" val="2200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E:\radionica-rukopisi\uncijala primj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966" y="-35082"/>
            <a:ext cx="5158322" cy="68930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601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/>
              <a:t>beneventana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507288" cy="4572000"/>
          </a:xfrm>
        </p:spPr>
        <p:txBody>
          <a:bodyPr>
            <a:normAutofit/>
          </a:bodyPr>
          <a:lstStyle/>
          <a:p>
            <a:r>
              <a:rPr lang="hr-HR" dirty="0" smtClean="0"/>
              <a:t>8</a:t>
            </a:r>
            <a:r>
              <a:rPr lang="hr-HR" dirty="0"/>
              <a:t>. st</a:t>
            </a:r>
            <a:r>
              <a:rPr lang="hr-HR" dirty="0" smtClean="0"/>
              <a:t>., samostan </a:t>
            </a:r>
            <a:r>
              <a:rPr lang="hr-HR" dirty="0" err="1" smtClean="0"/>
              <a:t>Montecassino</a:t>
            </a:r>
            <a:r>
              <a:rPr lang="hr-HR" dirty="0" smtClean="0"/>
              <a:t> (</a:t>
            </a:r>
            <a:r>
              <a:rPr lang="hr-HR" dirty="0" err="1" smtClean="0"/>
              <a:t>Benevento</a:t>
            </a:r>
            <a:r>
              <a:rPr lang="hr-HR" dirty="0" smtClean="0"/>
              <a:t>) </a:t>
            </a:r>
          </a:p>
          <a:p>
            <a:r>
              <a:rPr lang="hr-HR" dirty="0" smtClean="0"/>
              <a:t>popularna na Jadranu</a:t>
            </a:r>
            <a:endParaRPr lang="hr-HR" dirty="0"/>
          </a:p>
          <a:p>
            <a:pPr lvl="1"/>
            <a:r>
              <a:rPr lang="hr-HR" dirty="0"/>
              <a:t>oštra razlika između debljih i tanjih </a:t>
            </a:r>
            <a:r>
              <a:rPr lang="hr-HR" dirty="0" smtClean="0"/>
              <a:t>linija</a:t>
            </a:r>
          </a:p>
          <a:p>
            <a:pPr lvl="1"/>
            <a:r>
              <a:rPr lang="hr-HR" dirty="0" smtClean="0"/>
              <a:t>riječi odvojene</a:t>
            </a:r>
          </a:p>
          <a:p>
            <a:pPr lvl="1"/>
            <a:r>
              <a:rPr lang="hr-HR" dirty="0" smtClean="0"/>
              <a:t>interpunkcija dosljedna</a:t>
            </a:r>
          </a:p>
          <a:p>
            <a:pPr lvl="1"/>
            <a:r>
              <a:rPr lang="hr-HR" dirty="0" smtClean="0"/>
              <a:t>kratice i ligature konstantne</a:t>
            </a:r>
          </a:p>
          <a:p>
            <a:pPr lvl="1"/>
            <a:r>
              <a:rPr lang="hr-HR" dirty="0" smtClean="0"/>
              <a:t>uglata (slova “prelomljena” po sredini)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367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321</Words>
  <Application>Microsoft Office PowerPoint</Application>
  <PresentationFormat>Prikaz na zaslonu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Oduševljenje</vt:lpstr>
      <vt:lpstr>Latinska paleografija</vt:lpstr>
      <vt:lpstr>Pomoćne povijesne znanosti</vt:lpstr>
      <vt:lpstr>Epigrafija </vt:lpstr>
      <vt:lpstr>Paleografija</vt:lpstr>
      <vt:lpstr>Slajd 5</vt:lpstr>
      <vt:lpstr>uncijala</vt:lpstr>
      <vt:lpstr>Slajd 7</vt:lpstr>
      <vt:lpstr>Slajd 8</vt:lpstr>
      <vt:lpstr>beneventana</vt:lpstr>
      <vt:lpstr>Slajd 10</vt:lpstr>
      <vt:lpstr>Slajd 11</vt:lpstr>
      <vt:lpstr>Slajd 12</vt:lpstr>
      <vt:lpstr>karolina</vt:lpstr>
      <vt:lpstr>Slajd 14</vt:lpstr>
      <vt:lpstr>Slajd 15</vt:lpstr>
      <vt:lpstr>Slajd 16</vt:lpstr>
      <vt:lpstr>gotica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Latinska paleografija</dc:title>
  <dc:creator>Jelena</dc:creator>
  <cp:lastModifiedBy>Jelena</cp:lastModifiedBy>
  <cp:revision>59</cp:revision>
  <dcterms:created xsi:type="dcterms:W3CDTF">2015-04-13T18:54:37Z</dcterms:created>
  <dcterms:modified xsi:type="dcterms:W3CDTF">2018-05-28T22:16:30Z</dcterms:modified>
</cp:coreProperties>
</file>